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75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FF"/>
    <a:srgbClr val="606060"/>
    <a:srgbClr val="FF99CC"/>
    <a:srgbClr val="FF9966"/>
    <a:srgbClr val="CCECFF"/>
    <a:srgbClr val="99CCFF"/>
    <a:srgbClr val="FFFFCC"/>
    <a:srgbClr val="33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4" autoAdjust="0"/>
    <p:restoredTop sz="94138" autoAdjust="0"/>
  </p:normalViewPr>
  <p:slideViewPr>
    <p:cSldViewPr snapToGrid="0">
      <p:cViewPr varScale="1">
        <p:scale>
          <a:sx n="83" d="100"/>
          <a:sy n="83" d="100"/>
        </p:scale>
        <p:origin x="89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0E79AFEB-0DF0-4285-9925-3295E0F3EC76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3650388D-CAB7-4BAC-BEDE-BFA3039732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2350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9787" cy="498693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2"/>
            <a:ext cx="2949787" cy="498693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81410B72-617F-493F-87DE-8CDE0C695326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2" rIns="91427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7" tIns="45712" rIns="91427" bIns="457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8"/>
            <a:ext cx="2949787" cy="498692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8"/>
            <a:ext cx="2949787" cy="498692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8DFB6665-A1E5-460A-A104-10A461A1A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687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9296">
              <a:defRPr/>
            </a:pPr>
            <a:fld id="{8DFB6665-A1E5-460A-A104-10A461A1A9E1}" type="slidenum">
              <a:rPr lang="ja-JP" altLang="en-US" sz="13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99296">
                <a:defRPr/>
              </a:pPr>
              <a:t>1</a:t>
            </a:fld>
            <a:endParaRPr lang="ja-JP" altLang="en-US" sz="13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9637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31">
              <a:defRPr/>
            </a:pPr>
            <a:fld id="{326C6C36-7516-4653-A3E1-716216D047C7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331">
                <a:defRPr/>
              </a:pPr>
              <a:t>2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4139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482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64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707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396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249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63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042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511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457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943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556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859C1-D4F3-4DF8-B0E8-1A17E54E7F99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73D91-61FF-4D7E-9646-4B95F7A26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02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jpe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148" y="934"/>
            <a:ext cx="12192000" cy="1008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0" y="1255010"/>
            <a:ext cx="6120000" cy="1872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36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600" b="1" i="0" u="none" strike="noStrike" kern="1200" cap="none" spc="0" normalizeH="0" baseline="0" noProof="0" dirty="0" smtClean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153237" y="-60627"/>
            <a:ext cx="11933525" cy="100800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wrap="square" tIns="216000" bIns="0" anchor="ctr" anchorCtr="1">
            <a:noAutofit/>
          </a:bodyPr>
          <a:lstStyle/>
          <a:p>
            <a:r>
              <a:rPr lang="ja-JP" alt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思</a:t>
            </a:r>
            <a:r>
              <a:rPr lang="ja-JP" altLang="en-US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いやり</a:t>
            </a:r>
            <a:r>
              <a:rPr lang="ja-JP" alt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の</a:t>
            </a:r>
            <a:r>
              <a:rPr lang="ja-JP" altLang="en-US" sz="4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S Reference Sans Serif" panose="020B0604030504040204" pitchFamily="34" charset="0"/>
                <a:ea typeface="HGS創英角ｺﾞｼｯｸUB" panose="020B0900000000000000" pitchFamily="50" charset="-128"/>
              </a:rPr>
              <a:t>年末年始を過ごしましょう</a:t>
            </a:r>
            <a:endParaRPr kumimoji="1" lang="ja-JP" alt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S Reference Sans Serif" panose="020B0604030504040204" pitchFamily="34" charset="0"/>
              <a:ea typeface="HGS創英角ｺﾞｼｯｸUB" panose="020B0900000000000000" pitchFamily="50" charset="-128"/>
            </a:endParaRPr>
          </a:p>
        </p:txBody>
      </p:sp>
      <p:sp>
        <p:nvSpPr>
          <p:cNvPr id="58" name="タイトル 4"/>
          <p:cNvSpPr txBox="1">
            <a:spLocks/>
          </p:cNvSpPr>
          <p:nvPr/>
        </p:nvSpPr>
        <p:spPr>
          <a:xfrm>
            <a:off x="-873038" y="4178946"/>
            <a:ext cx="13909964" cy="1708085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vert="horz" wrap="square" lIns="91440" tIns="216000" rIns="91440" bIns="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ts val="67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“普段会わない人と</a:t>
            </a:r>
            <a:r>
              <a:rPr lang="ja-JP" altLang="en-US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集まる</a:t>
            </a:r>
            <a:r>
              <a:rPr lang="ja-JP" altLang="en-US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</a:rPr>
              <a:t>“  “</a:t>
            </a:r>
            <a:r>
              <a:rPr lang="ja-JP" altLang="en-US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いつも行かない</a:t>
            </a:r>
            <a:r>
              <a:rPr lang="ja-JP" altLang="en-US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所に</a:t>
            </a:r>
            <a:r>
              <a:rPr lang="ja-JP" altLang="en-US" sz="3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出かける“</a:t>
            </a:r>
            <a:endParaRPr lang="ja-JP" altLang="en-US" sz="32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+mn-ea"/>
              <a:ea typeface="+mn-ea"/>
            </a:endParaRPr>
          </a:p>
          <a:p>
            <a:pPr lvl="0">
              <a:lnSpc>
                <a:spcPts val="67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ja-JP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『</a:t>
            </a:r>
            <a:r>
              <a:rPr lang="ja-JP" alt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年末</a:t>
            </a:r>
            <a:r>
              <a:rPr lang="ja-JP" altLang="en-US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年始</a:t>
            </a:r>
            <a:r>
              <a:rPr lang="en-US" altLang="ja-JP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』</a:t>
            </a:r>
            <a:r>
              <a:rPr lang="ja-JP" altLang="en-US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+mn-ea"/>
                <a:ea typeface="+mn-ea"/>
              </a:rPr>
              <a:t>感染防止対策の徹底を！</a:t>
            </a:r>
            <a:endParaRPr lang="ja-JP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latin typeface="+mn-ea"/>
              <a:ea typeface="+mn-ea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29983" y="2014070"/>
            <a:ext cx="2196000" cy="2325877"/>
            <a:chOff x="229983" y="1899770"/>
            <a:chExt cx="2196000" cy="2325877"/>
          </a:xfrm>
        </p:grpSpPr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1859" y="2048567"/>
              <a:ext cx="2182390" cy="1206646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>
              <a:reflection blurRad="12700" stA="38000" endPos="28000" dist="5000" dir="5400000" sy="-100000" algn="bl" rotWithShape="0"/>
            </a:effectLst>
          </p:spPr>
        </p:pic>
        <p:sp>
          <p:nvSpPr>
            <p:cNvPr id="6" name="テキスト ボックス 5"/>
            <p:cNvSpPr txBox="1"/>
            <p:nvPr/>
          </p:nvSpPr>
          <p:spPr>
            <a:xfrm>
              <a:off x="229983" y="1899770"/>
              <a:ext cx="2196000" cy="226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81690" y="3545352"/>
              <a:ext cx="1681751" cy="680295"/>
            </a:xfrm>
            <a:prstGeom prst="rect">
              <a:avLst/>
            </a:prstGeom>
            <a:noFill/>
            <a:ln>
              <a:noFill/>
            </a:ln>
            <a:effectLst>
              <a:glow rad="1016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rtlCol="0" anchor="ctr"/>
            <a:lstStyle/>
            <a:p>
              <a:pPr algn="ctr">
                <a:defRPr/>
              </a:pPr>
              <a:r>
                <a:rPr lang="ja-JP" altLang="en-US" sz="3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忘年会</a:t>
              </a:r>
              <a:endParaRPr lang="en-US" altLang="ja-JP" sz="3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028755" y="2014070"/>
            <a:ext cx="2196000" cy="2507615"/>
            <a:chOff x="5028755" y="1899770"/>
            <a:chExt cx="2196000" cy="2507615"/>
          </a:xfrm>
        </p:grpSpPr>
        <p:sp>
          <p:nvSpPr>
            <p:cNvPr id="31" name="テキスト ボックス 30"/>
            <p:cNvSpPr txBox="1"/>
            <p:nvPr/>
          </p:nvSpPr>
          <p:spPr>
            <a:xfrm>
              <a:off x="5028755" y="1899770"/>
              <a:ext cx="2196000" cy="226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5196524" y="3351745"/>
              <a:ext cx="1904565" cy="1055640"/>
            </a:xfrm>
            <a:prstGeom prst="rect">
              <a:avLst/>
            </a:prstGeom>
            <a:noFill/>
            <a:ln>
              <a:noFill/>
            </a:ln>
            <a:effectLst>
              <a:glow rad="1016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rtlCol="0" anchor="ctr"/>
            <a:lstStyle/>
            <a:p>
              <a:pPr algn="ctr">
                <a:defRPr/>
              </a:pPr>
              <a:r>
                <a:rPr lang="ja-JP" altLang="en-US" sz="3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旅行</a:t>
              </a:r>
              <a:endParaRPr lang="en-US" altLang="ja-JP" sz="3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6" name="グループ化 35"/>
            <p:cNvGrpSpPr/>
            <p:nvPr/>
          </p:nvGrpSpPr>
          <p:grpSpPr>
            <a:xfrm>
              <a:off x="5416650" y="2017937"/>
              <a:ext cx="1637010" cy="1566944"/>
              <a:chOff x="9930191" y="902507"/>
              <a:chExt cx="1837746" cy="2036283"/>
            </a:xfrm>
          </p:grpSpPr>
          <p:pic>
            <p:nvPicPr>
              <p:cNvPr id="37" name="図 3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30191" y="902507"/>
                <a:ext cx="1837746" cy="2036283"/>
              </a:xfrm>
              <a:prstGeom prst="rect">
                <a:avLst/>
              </a:prstGeom>
            </p:spPr>
          </p:pic>
          <p:pic>
            <p:nvPicPr>
              <p:cNvPr id="38" name="図 3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611014">
                <a:off x="10388597" y="1296136"/>
                <a:ext cx="576938" cy="415756"/>
              </a:xfrm>
              <a:prstGeom prst="rect">
                <a:avLst/>
              </a:prstGeom>
            </p:spPr>
          </p:pic>
        </p:grpSp>
      </p:grpSp>
      <p:grpSp>
        <p:nvGrpSpPr>
          <p:cNvPr id="12" name="グループ化 11"/>
          <p:cNvGrpSpPr/>
          <p:nvPr/>
        </p:nvGrpSpPr>
        <p:grpSpPr>
          <a:xfrm>
            <a:off x="7428140" y="2014070"/>
            <a:ext cx="2196001" cy="2507615"/>
            <a:chOff x="7428140" y="1899770"/>
            <a:chExt cx="2196001" cy="2507615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7428141" y="1899770"/>
              <a:ext cx="2196000" cy="226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7598451" y="3351745"/>
              <a:ext cx="1904565" cy="1055640"/>
            </a:xfrm>
            <a:prstGeom prst="rect">
              <a:avLst/>
            </a:prstGeom>
            <a:noFill/>
            <a:ln>
              <a:noFill/>
            </a:ln>
            <a:effectLst>
              <a:glow rad="1016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rtlCol="0" anchor="ctr"/>
            <a:lstStyle/>
            <a:p>
              <a:pPr algn="ctr">
                <a:defRPr/>
              </a:pPr>
              <a:r>
                <a:rPr lang="ja-JP" altLang="en-US" sz="3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初詣</a:t>
              </a:r>
              <a:endParaRPr lang="en-US" altLang="ja-JP" sz="3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28140" y="2223211"/>
              <a:ext cx="2161990" cy="1052169"/>
            </a:xfrm>
            <a:prstGeom prst="rect">
              <a:avLst/>
            </a:prstGeom>
          </p:spPr>
        </p:pic>
      </p:grpSp>
      <p:grpSp>
        <p:nvGrpSpPr>
          <p:cNvPr id="15" name="グループ化 14"/>
          <p:cNvGrpSpPr/>
          <p:nvPr/>
        </p:nvGrpSpPr>
        <p:grpSpPr>
          <a:xfrm>
            <a:off x="9827526" y="2014070"/>
            <a:ext cx="2196000" cy="2507615"/>
            <a:chOff x="9827526" y="1899770"/>
            <a:chExt cx="2196000" cy="2507615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9827526" y="1899770"/>
              <a:ext cx="2196000" cy="226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10029413" y="3351745"/>
              <a:ext cx="1904565" cy="1055640"/>
            </a:xfrm>
            <a:prstGeom prst="rect">
              <a:avLst/>
            </a:prstGeom>
            <a:noFill/>
            <a:ln>
              <a:noFill/>
            </a:ln>
            <a:effectLst>
              <a:glow rad="1016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rtlCol="0" anchor="ctr"/>
            <a:lstStyle/>
            <a:p>
              <a:pPr algn="ctr">
                <a:defRPr/>
              </a:pPr>
              <a:r>
                <a:rPr lang="ja-JP" altLang="en-US" sz="3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初売</a:t>
              </a:r>
              <a:r>
                <a:rPr lang="ja-JP" altLang="en-US" sz="3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り</a:t>
              </a:r>
              <a:endParaRPr lang="en-US" altLang="ja-JP" sz="3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53455" y="1942529"/>
              <a:ext cx="1350194" cy="1520004"/>
            </a:xfrm>
            <a:prstGeom prst="rect">
              <a:avLst/>
            </a:prstGeom>
          </p:spPr>
        </p:pic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91169">
              <a:off x="11025415" y="2315911"/>
              <a:ext cx="423674" cy="305310"/>
            </a:xfrm>
            <a:prstGeom prst="rect">
              <a:avLst/>
            </a:prstGeom>
          </p:spPr>
        </p:pic>
      </p:grpSp>
      <p:grpSp>
        <p:nvGrpSpPr>
          <p:cNvPr id="40" name="グループ化 39"/>
          <p:cNvGrpSpPr/>
          <p:nvPr/>
        </p:nvGrpSpPr>
        <p:grpSpPr>
          <a:xfrm>
            <a:off x="532904" y="6169766"/>
            <a:ext cx="11174191" cy="626687"/>
            <a:chOff x="796377" y="6131691"/>
            <a:chExt cx="10939602" cy="593707"/>
          </a:xfrm>
        </p:grpSpPr>
        <p:sp>
          <p:nvSpPr>
            <p:cNvPr id="41" name="テキスト ボックス 40"/>
            <p:cNvSpPr txBox="1"/>
            <p:nvPr/>
          </p:nvSpPr>
          <p:spPr>
            <a:xfrm>
              <a:off x="9739013" y="6187647"/>
              <a:ext cx="1996966" cy="495685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神奈川県</a:t>
              </a:r>
            </a:p>
          </p:txBody>
        </p:sp>
        <p:pic>
          <p:nvPicPr>
            <p:cNvPr id="44" name="図 43" descr="抽象, 挿絵 が含まれている画像&#10;&#10;自動的に生成された説明">
              <a:extLst>
                <a:ext uri="{FF2B5EF4-FFF2-40B4-BE49-F238E27FC236}">
                  <a16:creationId xmlns:a16="http://schemas.microsoft.com/office/drawing/2014/main" id="{17EDC24F-055F-42B9-81AD-A588AA823CA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0903" y="6139710"/>
              <a:ext cx="500544" cy="577270"/>
            </a:xfrm>
            <a:prstGeom prst="rect">
              <a:avLst/>
            </a:prstGeom>
          </p:spPr>
        </p:pic>
        <p:pic>
          <p:nvPicPr>
            <p:cNvPr id="46" name="図 45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BA1E8DA2-2246-498D-8F0E-33D6F64018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817" t="17844" r="27892" b="14658"/>
            <a:stretch/>
          </p:blipFill>
          <p:spPr>
            <a:xfrm>
              <a:off x="6331981" y="6147692"/>
              <a:ext cx="598461" cy="575735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05B93E71-638B-4187-A3E4-1E7365DD97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377" y="6151350"/>
              <a:ext cx="581223" cy="574048"/>
            </a:xfrm>
            <a:prstGeom prst="rect">
              <a:avLst/>
            </a:prstGeom>
          </p:spPr>
        </p:pic>
        <p:sp>
          <p:nvSpPr>
            <p:cNvPr id="49" name="テキスト ボックス 48"/>
            <p:cNvSpPr txBox="1"/>
            <p:nvPr/>
          </p:nvSpPr>
          <p:spPr>
            <a:xfrm>
              <a:off x="1296289" y="6185598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埼玉県</a:t>
              </a: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3994744" y="6163322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千葉県</a:t>
              </a: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6816011" y="6185598"/>
              <a:ext cx="1872000" cy="4956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ＭＳ Ｐゴシック" panose="020B0600070205080204" pitchFamily="50" charset="-128"/>
                  <a:cs typeface="+mn-cs"/>
                </a:rPr>
                <a:t>東京都</a:t>
              </a:r>
            </a:p>
          </p:txBody>
        </p:sp>
        <p:pic>
          <p:nvPicPr>
            <p:cNvPr id="53" name="図 52" descr="挿絵 が含まれている画像&#10;&#10;自動的に生成された説明">
              <a:extLst>
                <a:ext uri="{FF2B5EF4-FFF2-40B4-BE49-F238E27FC236}">
                  <a16:creationId xmlns:a16="http://schemas.microsoft.com/office/drawing/2014/main" id="{E3CDB6C5-E3FA-4A2D-A6CB-241910CD3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7377" y="6131691"/>
              <a:ext cx="581636" cy="586483"/>
            </a:xfrm>
            <a:prstGeom prst="rect">
              <a:avLst/>
            </a:prstGeom>
          </p:spPr>
        </p:pic>
      </p:grpSp>
      <p:grpSp>
        <p:nvGrpSpPr>
          <p:cNvPr id="8" name="グループ化 7"/>
          <p:cNvGrpSpPr/>
          <p:nvPr/>
        </p:nvGrpSpPr>
        <p:grpSpPr>
          <a:xfrm>
            <a:off x="2629369" y="2014070"/>
            <a:ext cx="2196000" cy="2507615"/>
            <a:chOff x="2629369" y="1899770"/>
            <a:chExt cx="2196000" cy="2507615"/>
          </a:xfrm>
        </p:grpSpPr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9838" y="1983704"/>
              <a:ext cx="2075062" cy="1491617"/>
            </a:xfrm>
            <a:prstGeom prst="rect">
              <a:avLst/>
            </a:prstGeom>
          </p:spPr>
        </p:pic>
        <p:sp>
          <p:nvSpPr>
            <p:cNvPr id="30" name="テキスト ボックス 29"/>
            <p:cNvSpPr txBox="1"/>
            <p:nvPr/>
          </p:nvSpPr>
          <p:spPr>
            <a:xfrm>
              <a:off x="2629369" y="1899770"/>
              <a:ext cx="2196000" cy="2268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2709809" y="3351745"/>
              <a:ext cx="1904565" cy="1055640"/>
            </a:xfrm>
            <a:prstGeom prst="rect">
              <a:avLst/>
            </a:prstGeom>
            <a:noFill/>
            <a:ln>
              <a:noFill/>
            </a:ln>
            <a:effectLst>
              <a:glow rad="1016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rtlCol="0" anchor="ctr"/>
            <a:lstStyle/>
            <a:p>
              <a:pPr algn="ctr">
                <a:defRPr/>
              </a:pPr>
              <a:r>
                <a:rPr lang="ja-JP" altLang="en-US" sz="3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帰省</a:t>
              </a:r>
              <a:endParaRPr lang="en-US" altLang="ja-JP" sz="3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04875">
              <a:off x="3750683" y="2293499"/>
              <a:ext cx="306083" cy="220571"/>
            </a:xfrm>
            <a:prstGeom prst="rect">
              <a:avLst/>
            </a:prstGeom>
          </p:spPr>
        </p:pic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04875">
              <a:off x="4221225" y="2437921"/>
              <a:ext cx="306083" cy="198308"/>
            </a:xfrm>
            <a:prstGeom prst="rect">
              <a:avLst/>
            </a:prstGeom>
          </p:spPr>
        </p:pic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04875">
              <a:off x="3449937" y="2694163"/>
              <a:ext cx="306083" cy="220571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75821" flipH="1">
              <a:off x="3983997" y="2978182"/>
              <a:ext cx="266276" cy="158946"/>
            </a:xfrm>
            <a:prstGeom prst="rect">
              <a:avLst/>
            </a:prstGeom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23980" flipH="1">
              <a:off x="2918959" y="2277646"/>
              <a:ext cx="402661" cy="240357"/>
            </a:xfrm>
            <a:prstGeom prst="rect">
              <a:avLst/>
            </a:prstGeom>
          </p:spPr>
        </p:pic>
      </p:grpSp>
      <p:sp>
        <p:nvSpPr>
          <p:cNvPr id="55" name="テキスト ボックス 54"/>
          <p:cNvSpPr txBox="1"/>
          <p:nvPr/>
        </p:nvSpPr>
        <p:spPr>
          <a:xfrm>
            <a:off x="228890" y="1212480"/>
            <a:ext cx="120128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ja-JP" altLang="en-US" sz="3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世界で感染拡大している </a:t>
            </a:r>
            <a:r>
              <a:rPr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「オミクロン株」 </a:t>
            </a:r>
            <a:r>
              <a:rPr lang="ja-JP" altLang="en-US" sz="3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が国内でも確認されています</a:t>
            </a:r>
            <a:endParaRPr lang="ja-JP" altLang="en-US" sz="3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327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00"/>
    </mc:Choice>
    <mc:Fallback xmlns="">
      <p:transition spd="slow" advTm="65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サブタイトル 2"/>
          <p:cNvSpPr txBox="1">
            <a:spLocks/>
          </p:cNvSpPr>
          <p:nvPr/>
        </p:nvSpPr>
        <p:spPr>
          <a:xfrm>
            <a:off x="224282" y="2564885"/>
            <a:ext cx="11717148" cy="4196133"/>
          </a:xfrm>
          <a:prstGeom prst="rect">
            <a:avLst/>
          </a:prstGeom>
          <a:solidFill>
            <a:schemeClr val="accent6">
              <a:lumMod val="20000"/>
              <a:lumOff val="80000"/>
              <a:alpha val="7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defRPr/>
            </a:pPr>
            <a:endParaRPr lang="ja-JP" altLang="en-US" sz="3600" dirty="0">
              <a:solidFill>
                <a:srgbClr val="00B05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-483743" y="3196444"/>
            <a:ext cx="12888179" cy="452431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>
              <a:lnSpc>
                <a:spcPts val="3000"/>
              </a:lnSpc>
              <a:defRPr/>
            </a:pP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       ✔   外出は 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混雑する時間・場所を避けて</a:t>
            </a:r>
            <a:endParaRPr lang="en-US" altLang="ja-JP" sz="3600" b="1" dirty="0" smtClean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endParaRPr lang="ja-JP" altLang="en-US" sz="2800" b="1" dirty="0" smtClean="0">
              <a:ln/>
            </a:endParaRPr>
          </a:p>
          <a:p>
            <a:pPr>
              <a:lnSpc>
                <a:spcPts val="3000"/>
              </a:lnSpc>
              <a:defRPr/>
            </a:pPr>
            <a:r>
              <a:rPr lang="ja-JP" altLang="en-US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　　  ✔   体調</a:t>
            </a: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がすぐれない</a:t>
            </a:r>
            <a:r>
              <a:rPr lang="ja-JP" altLang="en-US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場合</a:t>
            </a: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は 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外出を</a:t>
            </a:r>
            <a:r>
              <a:rPr lang="ja-JP" altLang="en-US" sz="3600" b="1" u="sng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控えて</a:t>
            </a:r>
            <a:endParaRPr lang="en-US" altLang="ja-JP" sz="3600" b="1" u="sng" dirty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endParaRPr lang="en-US" altLang="ja-JP" sz="2800" b="1" dirty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　　  </a:t>
            </a:r>
            <a:r>
              <a:rPr lang="ja-JP" altLang="en-US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✔   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感染</a:t>
            </a:r>
            <a:r>
              <a:rPr lang="ja-JP" altLang="en-US" sz="3600" b="1" u="sng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防止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のルール</a:t>
            </a:r>
            <a:r>
              <a:rPr lang="ja-JP" altLang="en-US" sz="3600" b="1" u="sng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を守っている</a:t>
            </a:r>
            <a:r>
              <a:rPr lang="ja-JP" altLang="en-US" sz="36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飲食店を利用</a:t>
            </a:r>
            <a:endParaRPr lang="en-US" altLang="ja-JP" sz="2800" b="1" dirty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endParaRPr lang="en-US" altLang="ja-JP" sz="2800" b="1" dirty="0" smtClean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r>
              <a:rPr lang="en-US" altLang="ja-JP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      </a:t>
            </a: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✔   会話の際は 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大声を出さず</a:t>
            </a: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マスクを着用</a:t>
            </a:r>
            <a:endParaRPr lang="en-US" altLang="ja-JP" sz="3600" b="1" u="sng" dirty="0" smtClean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r>
              <a:rPr lang="en-US" altLang="ja-JP" sz="3600" b="1" u="sng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    </a:t>
            </a:r>
            <a:endParaRPr lang="ja-JP" altLang="en-US" sz="2800" b="1" dirty="0" smtClean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  <a:defRPr/>
            </a:pPr>
            <a:r>
              <a:rPr lang="ja-JP" altLang="en-US" sz="2800" b="1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　  　</a:t>
            </a:r>
            <a:r>
              <a:rPr lang="ja-JP" altLang="en-US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✔   寒い時期でも </a:t>
            </a:r>
            <a:r>
              <a:rPr lang="ja-JP" altLang="en-US" sz="3600" b="1" u="sng" dirty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こまめな換気を</a:t>
            </a:r>
          </a:p>
          <a:p>
            <a:pPr>
              <a:lnSpc>
                <a:spcPts val="3000"/>
              </a:lnSpc>
              <a:defRPr/>
            </a:pPr>
            <a:endParaRPr lang="en-US" altLang="ja-JP" sz="2800" b="1" dirty="0" smtClean="0">
              <a:ln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en-US" altLang="ja-JP" sz="2800" b="1" dirty="0" smtClean="0">
                <a:ln/>
                <a:latin typeface="メイリオ" panose="020B0604030504040204" pitchFamily="50" charset="-128"/>
                <a:ea typeface="メイリオ" panose="020B0604030504040204" pitchFamily="50" charset="-128"/>
              </a:rPr>
              <a:t>        </a:t>
            </a:r>
          </a:p>
        </p:txBody>
      </p:sp>
      <p:sp>
        <p:nvSpPr>
          <p:cNvPr id="15" name="タイトル 2"/>
          <p:cNvSpPr txBox="1">
            <a:spLocks/>
          </p:cNvSpPr>
          <p:nvPr/>
        </p:nvSpPr>
        <p:spPr>
          <a:xfrm>
            <a:off x="1207711" y="617816"/>
            <a:ext cx="7687737" cy="1908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87">
              <a:defRPr/>
            </a:pPr>
            <a:endParaRPr lang="ja-JP" altLang="en-US" sz="6000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8903998" y="7040880"/>
            <a:ext cx="2145002" cy="172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283537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968350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2933" y="763602"/>
            <a:ext cx="863583" cy="723208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557343" y="1596744"/>
            <a:ext cx="1122135" cy="288147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手を洗おう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7022789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3653163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8707602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094974" y="1572284"/>
            <a:ext cx="1367630" cy="288147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距離をとろう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748907" y="1444839"/>
            <a:ext cx="1384424" cy="442035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noProof="0" dirty="0" smtClean="0">
                <a:ln>
                  <a:solidFill>
                    <a:prstClr val="black"/>
                  </a:solidFill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マスクは正しく</a:t>
            </a:r>
            <a:endParaRPr kumimoji="1" lang="en-US" altLang="ja-JP" sz="1200" b="0" i="0" u="none" strike="noStrike" kern="1200" cap="none" spc="0" normalizeH="0" noProof="0" dirty="0" smtClean="0">
              <a:ln>
                <a:solidFill>
                  <a:prstClr val="black"/>
                </a:solidFill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noProof="0" dirty="0" smtClean="0">
                <a:ln>
                  <a:solidFill>
                    <a:prstClr val="black"/>
                  </a:solidFill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着用しよう</a:t>
            </a:r>
            <a:endParaRPr kumimoji="1" lang="ja-JP" altLang="en-US" sz="1200" b="0" i="0" u="none" strike="noStrike" kern="1200" cap="none" spc="0" normalizeH="0" noProof="0" dirty="0">
              <a:ln>
                <a:solidFill>
                  <a:prstClr val="black"/>
                </a:solidFill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700" y="695921"/>
            <a:ext cx="722981" cy="805754"/>
          </a:xfrm>
          <a:prstGeom prst="rect">
            <a:avLst/>
          </a:prstGeom>
        </p:spPr>
      </p:pic>
      <p:sp>
        <p:nvSpPr>
          <p:cNvPr id="29" name="テキスト ボックス 28"/>
          <p:cNvSpPr txBox="1"/>
          <p:nvPr/>
        </p:nvSpPr>
        <p:spPr>
          <a:xfrm>
            <a:off x="2216027" y="1580515"/>
            <a:ext cx="1217394" cy="288147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消毒しよう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96" y="695921"/>
            <a:ext cx="708715" cy="824454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8773105" y="1589491"/>
            <a:ext cx="1436077" cy="288147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時間をずらそう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2" name="図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635" y="1095750"/>
            <a:ext cx="586590" cy="397375"/>
          </a:xfrm>
          <a:prstGeom prst="rect">
            <a:avLst/>
          </a:prstGeom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971" y="868700"/>
            <a:ext cx="586590" cy="309277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761" y="684531"/>
            <a:ext cx="368337" cy="368337"/>
          </a:xfrm>
          <a:prstGeom prst="rect">
            <a:avLst/>
          </a:prstGeom>
        </p:spPr>
      </p:pic>
      <p:sp>
        <p:nvSpPr>
          <p:cNvPr id="37" name="テキスト ボックス 36"/>
          <p:cNvSpPr txBox="1"/>
          <p:nvPr/>
        </p:nvSpPr>
        <p:spPr>
          <a:xfrm>
            <a:off x="5376500" y="1580516"/>
            <a:ext cx="1456520" cy="288147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換気しよう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427" y="589805"/>
            <a:ext cx="1179048" cy="1036846"/>
          </a:xfrm>
          <a:prstGeom prst="rect">
            <a:avLst/>
          </a:prstGeom>
        </p:spPr>
      </p:pic>
      <p:sp>
        <p:nvSpPr>
          <p:cNvPr id="39" name="角丸四角形 38"/>
          <p:cNvSpPr/>
          <p:nvPr/>
        </p:nvSpPr>
        <p:spPr>
          <a:xfrm>
            <a:off x="10392416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8844" y="745132"/>
            <a:ext cx="807236" cy="575931"/>
          </a:xfrm>
          <a:prstGeom prst="rect">
            <a:avLst/>
          </a:prstGeom>
        </p:spPr>
      </p:pic>
      <p:sp>
        <p:nvSpPr>
          <p:cNvPr id="47" name="テキスト ボックス 46"/>
          <p:cNvSpPr txBox="1"/>
          <p:nvPr/>
        </p:nvSpPr>
        <p:spPr>
          <a:xfrm>
            <a:off x="10563856" y="1383284"/>
            <a:ext cx="1217394" cy="503590"/>
          </a:xfrm>
          <a:prstGeom prst="rect">
            <a:avLst/>
          </a:prstGeom>
          <a:noFill/>
        </p:spPr>
        <p:txBody>
          <a:bodyPr wrap="square" lIns="72000" tIns="72000" rIns="72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 smtClean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テレワークに取り組もう</a:t>
            </a:r>
            <a:endParaRPr kumimoji="1" lang="ja-JP" altLang="en-US" sz="14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01452" y="2271939"/>
            <a:ext cx="10390909" cy="7486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ja-JP" altLang="en-US" sz="4400" u="sng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大切</a:t>
            </a:r>
            <a:r>
              <a:rPr lang="ja-JP" altLang="en-US" sz="36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な人と</a:t>
            </a:r>
            <a:r>
              <a:rPr lang="ja-JP" altLang="en-US" sz="4400" u="sng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集まる</a:t>
            </a:r>
            <a:r>
              <a:rPr lang="ja-JP" altLang="en-US" sz="36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ことが多い年末</a:t>
            </a:r>
            <a:r>
              <a:rPr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年始</a:t>
            </a:r>
            <a:r>
              <a:rPr lang="ja-JP" altLang="en-US" sz="36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は特に</a:t>
            </a:r>
            <a:r>
              <a:rPr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</a:p>
        </p:txBody>
      </p:sp>
      <p:sp>
        <p:nvSpPr>
          <p:cNvPr id="40" name="二等辺三角形 39"/>
          <p:cNvSpPr/>
          <p:nvPr/>
        </p:nvSpPr>
        <p:spPr>
          <a:xfrm rot="10800000">
            <a:off x="3940789" y="1992076"/>
            <a:ext cx="4310422" cy="248875"/>
          </a:xfrm>
          <a:prstGeom prst="triangle">
            <a:avLst>
              <a:gd name="adj" fmla="val 49762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5337976" y="556860"/>
            <a:ext cx="1512000" cy="1368000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729" y="817630"/>
            <a:ext cx="1154868" cy="495279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3490033" y="2798"/>
            <a:ext cx="5211934" cy="51500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ja-JP" altLang="en-US" sz="3000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基本的対策のさらなる徹底</a:t>
            </a:r>
            <a:endParaRPr lang="ja-JP" altLang="en-US" sz="3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652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0" advClick="0" advTm="8500"/>
    </mc:Choice>
    <mc:Fallback xmlns="">
      <p:transition spd="slow" advClick="0" advTm="85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赤紫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1667</TotalTime>
  <Words>162</Words>
  <Application>Microsoft Office PowerPoint</Application>
  <PresentationFormat>ワイド画面</PresentationFormat>
  <Paragraphs>36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HGP創英角ｺﾞｼｯｸUB</vt:lpstr>
      <vt:lpstr>HGS創英角ｺﾞｼｯｸUB</vt:lpstr>
      <vt:lpstr>HG創英角ｺﾞｼｯｸUB</vt:lpstr>
      <vt:lpstr>ＭＳ Ｐゴシック</vt:lpstr>
      <vt:lpstr>メイリオ</vt:lpstr>
      <vt:lpstr>游ゴシック</vt:lpstr>
      <vt:lpstr>游ゴシック Light</vt:lpstr>
      <vt:lpstr>Arial</vt:lpstr>
      <vt:lpstr>Calibri</vt:lpstr>
      <vt:lpstr>MS Reference Sans Serif</vt:lpstr>
      <vt:lpstr>Office テーマ</vt:lpstr>
      <vt:lpstr>思いやりの年末年始を過ごしましょう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１都３県共同メッセージ</dc:title>
  <dc:creator>東京都</dc:creator>
  <cp:lastModifiedBy>東京都</cp:lastModifiedBy>
  <cp:revision>306</cp:revision>
  <cp:lastPrinted>2021-12-22T08:35:18Z</cp:lastPrinted>
  <dcterms:created xsi:type="dcterms:W3CDTF">2021-07-08T06:16:45Z</dcterms:created>
  <dcterms:modified xsi:type="dcterms:W3CDTF">2021-12-23T05:14:33Z</dcterms:modified>
</cp:coreProperties>
</file>